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Lato-regular.fntdata"/><Relationship Id="rId21" Type="http://schemas.openxmlformats.org/officeDocument/2006/relationships/font" Target="fonts/Raleway-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122e91b94b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122e91b94b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I need to get my energy up. Get my what? Energy up. Cause I want you guys to be excited. If I am a five, you guys will be a two. So how do I get up to a ten? So usually I will be jumping, jumping up and down, my martial background, a little kickboxing, then I will deep breath, and then I will just wait. Usually I will also open my arms, because I want to be just relaxed, opened, don’t want to be like that. Want to be open. And I will just wait. And then whoever is introducing me. Now he is talking, and I am jumping. I am going, I am going. And then what I do is that I will make the switch.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 I make the switch is I have my own power move, you got to develop your own power move, whatever it means for you. Here is my power move. </a:t>
            </a:r>
            <a:endParaRPr/>
          </a:p>
          <a:p>
            <a:pPr indent="0" lvl="0" marL="0" rtl="0" algn="l">
              <a:spcBef>
                <a:spcPts val="0"/>
              </a:spcBef>
              <a:spcAft>
                <a:spcPts val="0"/>
              </a:spcAft>
              <a:buNone/>
            </a:pPr>
            <a:r>
              <a:rPr lang="en"/>
              <a:t>So waiting, waiting, host is doing introduction, I’m there, take a deep breath. When I make the switch, I will go (pat on chest), I am ready.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if you can imagine, let’s just do this. Then boom, I am in state. Some of my friends, one of my speaker friends, he does a hulk move. He is like “hoooo”. He does that, and it works for him. He will do it three times, and he will go. Whatever works for you. But you want to have you own power move. Cause you can make the switch any time.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Do my thing, visualize, deep breath, jumping up and down, get in the zone. Now you can see when I do the move, you can see the shift in energy.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122e91b94b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122e91b94b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5cd4c10c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15cd4c10c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122e91b94b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122e91b94b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many of you have these little voices inside you when you go on stage?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122e91b94b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122e91b94b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of all, here is what doesn’t work. The typical advice, people typically tell you that, you want to picture your audience like they are naked or in underwear.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 many of you have heard that? All right, okay. Depending on who you are speaking to, it could be either too exciting or too terrifying. Both are not good, okay? No, don’t picture your audience in underwear or naked, it is not good.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122e91b94b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122e91b94b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Most of the people who have stage fright, usually because they are afraid that they’re going to deliver a boring speech. They are afraid that they are not doing a good job. That’s usually an indicator that you have not practiced enough. Because if you have practiced, because repeat after me, confidence comes from competence. If you are good with what you do, if you have skills, you know what, you are not nervous, you are just doing your thing. Practice until you are sick of it. You know what, I could do this in my sleep.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122e91b94b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122e91b94b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Let me give you two quick mental fixes that really resonate with me.</a:t>
            </a:r>
            <a:r>
              <a:rPr lang="en"/>
              <a:t> How many? Two. Nowadays when I go up to the stage, I don’t get nervous anymore. Not one bit. Not like even a little bit, none. And I will share with you why.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122e91b94b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122e91b94b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 1, focus on your audience, not yourself.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you feel anxious, if you feel anxiety, if you are afraid that nobody is going to listen to you, if you are afraid that people will no longer show up. Or you might affend someone. All this stuff is what? It is about you. It is all internal. Yeah, it is about you. Do I look good? Do I sound smart? What are they going to think of me? Do they like 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It’s all about me, me, me, me, does that make sense? Yeah, stop being so selfish. Don’t be so selfish. Focus on the audience. Think, if your focus is external, here is why I don’t get nervous anymore. b</a:t>
            </a:r>
            <a:r>
              <a:rPr lang="en">
                <a:solidFill>
                  <a:schemeClr val="dk1"/>
                </a:solidFill>
              </a:rPr>
              <a:t>ecause I don’t care if I say everything that was meant to say, I said perfectly. That’s not important for me. Looking good is not important for me.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122e91b94b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122e91b94b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Cause I focus on the audience. My focus is external, are you getting value? Are you walking away with value? That is it. I don’t care if you like me or not. I truly don’t care because that’s not my job. My job is to help you learn and grow.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If you like me, that’s nice. You might resonate with me a little bit more, but that’s not what I am here for.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when that is out of the way, why should I be nervous? All this stuff, all the fear, all the anxiety, it’s me-me-me-me-me. You won’t feel nervous because it doesn’t matter.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That’s why I break all the rules. You know, in public speaking, in toastmasters, you know, don’t put your hands in your pockets, you are not supposed to use profanity, you are not supposed to do this. All these rules, I don’t give a damn about these rules.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My rules are: Am I delivering value? Am I being effective? Am I being an effective communicator? Is my message getting through? If it is, then I will keep doing it. If it doesn’t work, the audience, I will know. Then I stop doing it. Everything else, I do not care. This is all noise.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don’t focus on yourself, focus on the </a:t>
            </a:r>
            <a:r>
              <a:rPr lang="en"/>
              <a:t>audience</a:t>
            </a:r>
            <a:r>
              <a:rPr lang="en"/>
              <a:t>. What’s the objective? Why are you even here? What gives you the right to be on the stage? What are you there to do? If that’s clear, everything else is easy.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Yes?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122e91b94b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122e91b94b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a presentation, </a:t>
            </a:r>
            <a:r>
              <a:rPr lang="en"/>
              <a:t>give yourself some personal </a:t>
            </a:r>
            <a:r>
              <a:rPr lang="en"/>
              <a:t>time to go through your power routine. That’s so true for me because in my blood I am more introvert. In my free time, my energy level is more of a thinker, than a speaker.</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does not only apply to my case. Imagine that you waked up and</a:t>
            </a:r>
            <a:r>
              <a:rPr lang="en">
                <a:solidFill>
                  <a:schemeClr val="dk1"/>
                </a:solidFill>
              </a:rPr>
              <a:t> it was just not my day. It’s one of those blue days. Man, so, eh, I am just gonna, go up there. And kinda just do my thing. Say hi to everybody. You don’t want to live it to chance.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want to build power ritual to change our energy state so that we could shift our energy state anytime to be ready for the speech. Next I will share with you my power ritual before I go to a speech.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That’s exactly what we want before a speech, just like Shuu, we are already in the state. So here is the power ritual that resonates with me. </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Let me share with you a personal example, on the right side it’s my yoga coach and she is also good at drawing. One thing really impressed me is her capability to change her energy state and shift to a different activity. For example, when she was enjoying her morning, she would start drawing on the back of the receipt. And about 10 minutes later when she finished her coffee, she already finished a small drawing on the back of receipt. And she will usually give that drawing to the cashier or leave on the table as a gift. It is truly amazing. I really like writing, but each time I need to think about several days before I could start writing. Drawing is a similar activity and she could just do it like so easily. The secret she shared with me is that we want to build our power ritual. In her case, she would always get a coffee, grab the same type of paper and pencil, follow the exact same process during drawing. That’s how she could shift her state so quickly.</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122e91b94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122e91b94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in order to not focus on myself, to focus on the audience, We want do a very quick visualization exercise. And here is what I visualize: I will close my eyes and I will do it like that. And I will visualize a big bright white light, beaming from the skype, to me, through here, through my forehead, my hair and through my whole body. So I become a big, bright, white light. From there, then I visualize this bright light, and it will get brighter and brighter, and it will “shuuhhh”, fill the whole room. That’s what I visualize, it will fill the whole room. And in my mind, my intention is I am going to make sure everyone who comes to my presentation, every single person is going to walk away with some kind of value. Even though they would not agree with my message, even though they might not like me so much. You see, how that shift all focus off me.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Once I have done that, now you can see, I don’t know if you can see it. After a few seconds of that, do you see a difference in my eyes? I don’t know if you can see it, I could sense it, okay? Light up, after that, I am in a different state.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m.youtube.com/watch?v=mL88P-O-5CU&amp;t=300s" TargetMode="External"/><Relationship Id="rId4" Type="http://schemas.openxmlformats.org/officeDocument/2006/relationships/hyperlink" Target="https://m.youtube.com/watch?v=qLbw39QIZY0&amp;t=452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Deal with Stage Fright</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t>Shijie Zhang</a:t>
            </a:r>
            <a:endParaRPr sz="23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ph type="title"/>
          </p:nvPr>
        </p:nvSpPr>
        <p:spPr>
          <a:xfrm>
            <a:off x="806650" y="6288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Build your power ritual</a:t>
            </a:r>
            <a:endParaRPr sz="2933"/>
          </a:p>
          <a:p>
            <a:pPr indent="0" lvl="0" marL="0" rtl="0" algn="l">
              <a:spcBef>
                <a:spcPts val="0"/>
              </a:spcBef>
              <a:spcAft>
                <a:spcPts val="0"/>
              </a:spcAft>
              <a:buNone/>
            </a:pPr>
            <a:r>
              <a:t/>
            </a:r>
            <a:endParaRPr/>
          </a:p>
        </p:txBody>
      </p:sp>
      <p:pic>
        <p:nvPicPr>
          <p:cNvPr id="148" name="Google Shape;148;p22"/>
          <p:cNvPicPr preferRelativeResize="0"/>
          <p:nvPr/>
        </p:nvPicPr>
        <p:blipFill>
          <a:blip r:embed="rId3">
            <a:alphaModFix/>
          </a:blip>
          <a:stretch>
            <a:fillRect/>
          </a:stretch>
        </p:blipFill>
        <p:spPr>
          <a:xfrm>
            <a:off x="2685300" y="1790700"/>
            <a:ext cx="6705601" cy="3352801"/>
          </a:xfrm>
          <a:prstGeom prst="rect">
            <a:avLst/>
          </a:prstGeom>
          <a:noFill/>
          <a:ln>
            <a:noFill/>
          </a:ln>
        </p:spPr>
      </p:pic>
      <p:sp>
        <p:nvSpPr>
          <p:cNvPr id="149" name="Google Shape;149;p22"/>
          <p:cNvSpPr txBox="1"/>
          <p:nvPr>
            <p:ph idx="1" type="body"/>
          </p:nvPr>
        </p:nvSpPr>
        <p:spPr>
          <a:xfrm>
            <a:off x="460025" y="2139250"/>
            <a:ext cx="2552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700"/>
              <a:t>Power move</a:t>
            </a:r>
            <a:r>
              <a:rPr lang="en" sz="2700"/>
              <a:t> </a:t>
            </a:r>
            <a:endParaRPr sz="27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3"/>
          <p:cNvSpPr txBox="1"/>
          <p:nvPr>
            <p:ph type="title"/>
          </p:nvPr>
        </p:nvSpPr>
        <p:spPr>
          <a:xfrm>
            <a:off x="806650" y="6288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sz="2933"/>
          </a:p>
          <a:p>
            <a:pPr indent="0" lvl="0" marL="0" rtl="0" algn="l">
              <a:spcBef>
                <a:spcPts val="0"/>
              </a:spcBef>
              <a:spcAft>
                <a:spcPts val="0"/>
              </a:spcAft>
              <a:buNone/>
            </a:pPr>
            <a:r>
              <a:t/>
            </a:r>
            <a:endParaRPr/>
          </a:p>
        </p:txBody>
      </p:sp>
      <p:sp>
        <p:nvSpPr>
          <p:cNvPr id="155" name="Google Shape;155;p23"/>
          <p:cNvSpPr txBox="1"/>
          <p:nvPr>
            <p:ph idx="1" type="body"/>
          </p:nvPr>
        </p:nvSpPr>
        <p:spPr>
          <a:xfrm>
            <a:off x="460025" y="2139250"/>
            <a:ext cx="8504400" cy="2261100"/>
          </a:xfrm>
          <a:prstGeom prst="rect">
            <a:avLst/>
          </a:prstGeom>
        </p:spPr>
        <p:txBody>
          <a:bodyPr anchorCtr="0" anchor="t" bIns="91425" lIns="91425" spcFirstLastPara="1" rIns="91425" wrap="square" tIns="91425">
            <a:normAutofit/>
          </a:bodyPr>
          <a:lstStyle/>
          <a:p>
            <a:pPr indent="-400050" lvl="0" marL="457200" rtl="0" algn="l">
              <a:spcBef>
                <a:spcPts val="0"/>
              </a:spcBef>
              <a:spcAft>
                <a:spcPts val="0"/>
              </a:spcAft>
              <a:buSzPts val="2700"/>
              <a:buChar char="●"/>
            </a:pPr>
            <a:r>
              <a:rPr lang="en" sz="2700"/>
              <a:t>Two quick mental fixes for stage fright</a:t>
            </a:r>
            <a:endParaRPr sz="2700"/>
          </a:p>
          <a:p>
            <a:pPr indent="-400050" lvl="1" marL="914400" rtl="0" algn="l">
              <a:spcBef>
                <a:spcPts val="0"/>
              </a:spcBef>
              <a:spcAft>
                <a:spcPts val="0"/>
              </a:spcAft>
              <a:buSzPts val="2700"/>
              <a:buChar char="○"/>
            </a:pPr>
            <a:r>
              <a:rPr lang="en" sz="2700"/>
              <a:t>Focus on your audience, not you.</a:t>
            </a:r>
            <a:endParaRPr sz="2700"/>
          </a:p>
          <a:p>
            <a:pPr indent="-400050" lvl="1" marL="914400" rtl="0" algn="l">
              <a:spcBef>
                <a:spcPts val="0"/>
              </a:spcBef>
              <a:spcAft>
                <a:spcPts val="0"/>
              </a:spcAft>
              <a:buSzPts val="2700"/>
              <a:buChar char="○"/>
            </a:pPr>
            <a:r>
              <a:rPr lang="en" sz="2700"/>
              <a:t>Build your power ritual to make switch anytime.  </a:t>
            </a:r>
            <a:endParaRPr sz="27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161" name="Google Shape;161;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Overcome stage fright: </a:t>
            </a:r>
            <a:r>
              <a:rPr lang="en" u="sng">
                <a:solidFill>
                  <a:schemeClr val="hlink"/>
                </a:solidFill>
                <a:hlinkClick r:id="rId3"/>
              </a:rPr>
              <a:t>https://m.youtube.com/watch?v=mL88P-O-5CU&amp;t=300s</a:t>
            </a:r>
            <a:endParaRPr/>
          </a:p>
          <a:p>
            <a:pPr indent="-311150" lvl="0" marL="457200" rtl="0" algn="l">
              <a:spcBef>
                <a:spcPts val="0"/>
              </a:spcBef>
              <a:spcAft>
                <a:spcPts val="0"/>
              </a:spcAft>
              <a:buSzPts val="1300"/>
              <a:buChar char="●"/>
            </a:pPr>
            <a:r>
              <a:rPr lang="en"/>
              <a:t>【可复制的沟通力18】 怎样消除演讲的紧张感: </a:t>
            </a:r>
            <a:r>
              <a:rPr lang="en" u="sng">
                <a:solidFill>
                  <a:schemeClr val="hlink"/>
                </a:solidFill>
                <a:hlinkClick r:id="rId4"/>
              </a:rPr>
              <a:t>https://m.youtube.com/watch?v=qLbw39QIZY0&amp;t=452s</a:t>
            </a:r>
            <a:r>
              <a:rPr lang="en"/>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do people have stage fright</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Don’t like people looking at me</a:t>
            </a:r>
            <a:endParaRPr/>
          </a:p>
          <a:p>
            <a:pPr indent="-311150" lvl="0" marL="457200" rtl="0" algn="l">
              <a:spcBef>
                <a:spcPts val="0"/>
              </a:spcBef>
              <a:spcAft>
                <a:spcPts val="0"/>
              </a:spcAft>
              <a:buSzPts val="1300"/>
              <a:buChar char="●"/>
            </a:pPr>
            <a:r>
              <a:rPr lang="en"/>
              <a:t>Worry forgetting something important</a:t>
            </a:r>
            <a:endParaRPr/>
          </a:p>
          <a:p>
            <a:pPr indent="-311150" lvl="0" marL="457200" rtl="0" algn="l">
              <a:spcBef>
                <a:spcPts val="0"/>
              </a:spcBef>
              <a:spcAft>
                <a:spcPts val="0"/>
              </a:spcAft>
              <a:buSzPts val="1300"/>
              <a:buChar char="●"/>
            </a:pPr>
            <a:r>
              <a:rPr lang="en"/>
              <a:t>Worry </a:t>
            </a:r>
            <a:r>
              <a:rPr lang="en"/>
              <a:t>sound boring</a:t>
            </a:r>
            <a:endParaRPr/>
          </a:p>
          <a:p>
            <a:pPr indent="-311150" lvl="0" marL="457200" rtl="0" algn="l">
              <a:spcBef>
                <a:spcPts val="0"/>
              </a:spcBef>
              <a:spcAft>
                <a:spcPts val="0"/>
              </a:spcAft>
              <a:buSzPts val="1300"/>
              <a:buChar char="●"/>
            </a:pPr>
            <a:r>
              <a:rPr lang="en"/>
              <a:t>。。。</a:t>
            </a:r>
            <a:endParaRPr/>
          </a:p>
        </p:txBody>
      </p:sp>
      <p:pic>
        <p:nvPicPr>
          <p:cNvPr id="94" name="Google Shape;94;p14"/>
          <p:cNvPicPr preferRelativeResize="0"/>
          <p:nvPr/>
        </p:nvPicPr>
        <p:blipFill>
          <a:blip r:embed="rId3">
            <a:alphaModFix/>
          </a:blip>
          <a:stretch>
            <a:fillRect/>
          </a:stretch>
        </p:blipFill>
        <p:spPr>
          <a:xfrm>
            <a:off x="4403985" y="2029125"/>
            <a:ext cx="4740025" cy="311438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7650" y="622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doesn’t work</a:t>
            </a:r>
            <a:endParaRPr/>
          </a:p>
          <a:p>
            <a:pPr indent="0" lvl="0" marL="0" rtl="0" algn="l">
              <a:spcBef>
                <a:spcPts val="0"/>
              </a:spcBef>
              <a:spcAft>
                <a:spcPts val="0"/>
              </a:spcAft>
              <a:buNone/>
            </a:pPr>
            <a:r>
              <a:t/>
            </a:r>
            <a:endParaRPr sz="2933"/>
          </a:p>
        </p:txBody>
      </p:sp>
      <p:pic>
        <p:nvPicPr>
          <p:cNvPr id="100" name="Google Shape;100;p15"/>
          <p:cNvPicPr preferRelativeResize="0"/>
          <p:nvPr/>
        </p:nvPicPr>
        <p:blipFill>
          <a:blip r:embed="rId3">
            <a:alphaModFix/>
          </a:blip>
          <a:stretch>
            <a:fillRect/>
          </a:stretch>
        </p:blipFill>
        <p:spPr>
          <a:xfrm>
            <a:off x="1167500" y="1743225"/>
            <a:ext cx="6809001" cy="3400275"/>
          </a:xfrm>
          <a:prstGeom prst="rect">
            <a:avLst/>
          </a:prstGeom>
          <a:noFill/>
          <a:ln>
            <a:noFill/>
          </a:ln>
        </p:spPr>
      </p:pic>
      <p:sp>
        <p:nvSpPr>
          <p:cNvPr id="101" name="Google Shape;101;p15"/>
          <p:cNvSpPr txBox="1"/>
          <p:nvPr/>
        </p:nvSpPr>
        <p:spPr>
          <a:xfrm>
            <a:off x="727650" y="1236800"/>
            <a:ext cx="7350000" cy="70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66">
                <a:highlight>
                  <a:srgbClr val="FFFFFF"/>
                </a:highlight>
              </a:rPr>
              <a:t>Just imagine the audience are naked or in underwear</a:t>
            </a:r>
            <a:endParaRPr sz="2933">
              <a:solidFill>
                <a:schemeClr val="dk2"/>
              </a:solidFill>
              <a:latin typeface="Raleway"/>
              <a:ea typeface="Raleway"/>
              <a:cs typeface="Raleway"/>
              <a:sym typeface="Raleway"/>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7650" y="622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everyone already knows</a:t>
            </a:r>
            <a:endParaRPr/>
          </a:p>
          <a:p>
            <a:pPr indent="0" lvl="0" marL="0" rtl="0" algn="l">
              <a:spcBef>
                <a:spcPts val="0"/>
              </a:spcBef>
              <a:spcAft>
                <a:spcPts val="0"/>
              </a:spcAft>
              <a:buNone/>
            </a:pPr>
            <a:r>
              <a:t/>
            </a:r>
            <a:endParaRPr sz="2933"/>
          </a:p>
        </p:txBody>
      </p:sp>
      <p:sp>
        <p:nvSpPr>
          <p:cNvPr id="107" name="Google Shape;107;p16"/>
          <p:cNvSpPr txBox="1"/>
          <p:nvPr/>
        </p:nvSpPr>
        <p:spPr>
          <a:xfrm>
            <a:off x="727650" y="1236800"/>
            <a:ext cx="7350000" cy="48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66">
                <a:highlight>
                  <a:srgbClr val="FFFFFF"/>
                </a:highlight>
              </a:rPr>
              <a:t>Practice until you are sick or tired of it. </a:t>
            </a:r>
            <a:endParaRPr>
              <a:latin typeface="Lato"/>
              <a:ea typeface="Lato"/>
              <a:cs typeface="Lato"/>
              <a:sym typeface="Lato"/>
            </a:endParaRPr>
          </a:p>
        </p:txBody>
      </p:sp>
      <p:pic>
        <p:nvPicPr>
          <p:cNvPr id="108" name="Google Shape;108;p16"/>
          <p:cNvPicPr preferRelativeResize="0"/>
          <p:nvPr/>
        </p:nvPicPr>
        <p:blipFill>
          <a:blip r:embed="rId3">
            <a:alphaModFix/>
          </a:blip>
          <a:stretch>
            <a:fillRect/>
          </a:stretch>
        </p:blipFill>
        <p:spPr>
          <a:xfrm>
            <a:off x="1107625" y="1749200"/>
            <a:ext cx="6034309" cy="33942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74650" lvl="0" marL="457200" rtl="0" algn="l">
              <a:spcBef>
                <a:spcPts val="0"/>
              </a:spcBef>
              <a:spcAft>
                <a:spcPts val="0"/>
              </a:spcAft>
              <a:buSzPts val="2300"/>
              <a:buAutoNum type="arabicPeriod"/>
            </a:pPr>
            <a:r>
              <a:rPr lang="en" sz="2300"/>
              <a:t>Focus on your audience, not yourself</a:t>
            </a:r>
            <a:endParaRPr sz="2300"/>
          </a:p>
          <a:p>
            <a:pPr indent="-374650" lvl="0" marL="457200" rtl="0" algn="l">
              <a:spcBef>
                <a:spcPts val="0"/>
              </a:spcBef>
              <a:spcAft>
                <a:spcPts val="0"/>
              </a:spcAft>
              <a:buSzPts val="2300"/>
              <a:buAutoNum type="arabicPeriod"/>
            </a:pPr>
            <a:r>
              <a:rPr lang="en" sz="2300"/>
              <a:t>Build your power ritual</a:t>
            </a:r>
            <a:endParaRPr sz="2300"/>
          </a:p>
        </p:txBody>
      </p:sp>
      <p:sp>
        <p:nvSpPr>
          <p:cNvPr id="114" name="Google Shape;114;p17"/>
          <p:cNvSpPr txBox="1"/>
          <p:nvPr>
            <p:ph type="title"/>
          </p:nvPr>
        </p:nvSpPr>
        <p:spPr>
          <a:xfrm>
            <a:off x="727650" y="622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Two quick mental fixes</a:t>
            </a:r>
            <a:endParaRPr/>
          </a:p>
          <a:p>
            <a:pPr indent="0" lvl="0" marL="0" rtl="0" algn="l">
              <a:spcBef>
                <a:spcPts val="0"/>
              </a:spcBef>
              <a:spcAft>
                <a:spcPts val="0"/>
              </a:spcAft>
              <a:buNone/>
            </a:pPr>
            <a:r>
              <a:t/>
            </a:r>
            <a:endParaRPr sz="2933"/>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idx="1" type="body"/>
          </p:nvPr>
        </p:nvSpPr>
        <p:spPr>
          <a:xfrm>
            <a:off x="314475" y="2078875"/>
            <a:ext cx="2552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700"/>
              <a:t>Stop being so “selfish”</a:t>
            </a:r>
            <a:endParaRPr sz="2700"/>
          </a:p>
        </p:txBody>
      </p:sp>
      <p:sp>
        <p:nvSpPr>
          <p:cNvPr id="120" name="Google Shape;120;p18"/>
          <p:cNvSpPr txBox="1"/>
          <p:nvPr>
            <p:ph type="title"/>
          </p:nvPr>
        </p:nvSpPr>
        <p:spPr>
          <a:xfrm>
            <a:off x="727650" y="622175"/>
            <a:ext cx="7688700" cy="535200"/>
          </a:xfrm>
          <a:prstGeom prst="rect">
            <a:avLst/>
          </a:prstGeom>
        </p:spPr>
        <p:txBody>
          <a:bodyPr anchorCtr="0" anchor="t" bIns="91425" lIns="91425" spcFirstLastPara="1" rIns="91425" wrap="square" tIns="91425">
            <a:normAutofit fontScale="90000"/>
          </a:bodyPr>
          <a:lstStyle/>
          <a:p>
            <a:pPr indent="-377190" lvl="0" marL="457200" rtl="0" algn="l">
              <a:spcBef>
                <a:spcPts val="0"/>
              </a:spcBef>
              <a:spcAft>
                <a:spcPts val="0"/>
              </a:spcAft>
              <a:buSzPct val="100000"/>
              <a:buAutoNum type="arabicPeriod"/>
            </a:pPr>
            <a:r>
              <a:rPr lang="en"/>
              <a:t>Focus on the audience, not yourself</a:t>
            </a:r>
            <a:endParaRPr/>
          </a:p>
          <a:p>
            <a:pPr indent="0" lvl="0" marL="0" rtl="0" algn="l">
              <a:spcBef>
                <a:spcPts val="0"/>
              </a:spcBef>
              <a:spcAft>
                <a:spcPts val="0"/>
              </a:spcAft>
              <a:buNone/>
            </a:pPr>
            <a:r>
              <a:t/>
            </a:r>
            <a:endParaRPr sz="2933"/>
          </a:p>
        </p:txBody>
      </p:sp>
      <p:pic>
        <p:nvPicPr>
          <p:cNvPr id="121" name="Google Shape;121;p18"/>
          <p:cNvPicPr preferRelativeResize="0"/>
          <p:nvPr/>
        </p:nvPicPr>
        <p:blipFill>
          <a:blip r:embed="rId3">
            <a:alphaModFix/>
          </a:blip>
          <a:stretch>
            <a:fillRect/>
          </a:stretch>
        </p:blipFill>
        <p:spPr>
          <a:xfrm>
            <a:off x="3484775" y="1323475"/>
            <a:ext cx="5659223" cy="37719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9"/>
          <p:cNvSpPr txBox="1"/>
          <p:nvPr>
            <p:ph type="title"/>
          </p:nvPr>
        </p:nvSpPr>
        <p:spPr>
          <a:xfrm>
            <a:off x="727650" y="622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1. </a:t>
            </a:r>
            <a:r>
              <a:rPr lang="en"/>
              <a:t>Focus on the audience, not yourself</a:t>
            </a:r>
            <a:endParaRPr/>
          </a:p>
          <a:p>
            <a:pPr indent="0" lvl="0" marL="0" rtl="0" algn="l">
              <a:spcBef>
                <a:spcPts val="0"/>
              </a:spcBef>
              <a:spcAft>
                <a:spcPts val="0"/>
              </a:spcAft>
              <a:buNone/>
            </a:pPr>
            <a:r>
              <a:t/>
            </a:r>
            <a:endParaRPr sz="2933"/>
          </a:p>
        </p:txBody>
      </p:sp>
      <p:pic>
        <p:nvPicPr>
          <p:cNvPr id="127" name="Google Shape;127;p19"/>
          <p:cNvPicPr preferRelativeResize="0"/>
          <p:nvPr/>
        </p:nvPicPr>
        <p:blipFill>
          <a:blip r:embed="rId3">
            <a:alphaModFix/>
          </a:blip>
          <a:stretch>
            <a:fillRect/>
          </a:stretch>
        </p:blipFill>
        <p:spPr>
          <a:xfrm>
            <a:off x="2567275" y="1445075"/>
            <a:ext cx="6576725" cy="3696150"/>
          </a:xfrm>
          <a:prstGeom prst="rect">
            <a:avLst/>
          </a:prstGeom>
          <a:noFill/>
          <a:ln>
            <a:noFill/>
          </a:ln>
        </p:spPr>
      </p:pic>
      <p:sp>
        <p:nvSpPr>
          <p:cNvPr id="128" name="Google Shape;128;p19"/>
          <p:cNvSpPr txBox="1"/>
          <p:nvPr>
            <p:ph idx="1" type="body"/>
          </p:nvPr>
        </p:nvSpPr>
        <p:spPr>
          <a:xfrm>
            <a:off x="189800" y="2162600"/>
            <a:ext cx="2552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700"/>
              <a:t>Giving a talk</a:t>
            </a:r>
            <a:endParaRPr sz="2700"/>
          </a:p>
          <a:p>
            <a:pPr indent="0" lvl="0" marL="0" rtl="0" algn="l">
              <a:spcBef>
                <a:spcPts val="1200"/>
              </a:spcBef>
              <a:spcAft>
                <a:spcPts val="0"/>
              </a:spcAft>
              <a:buNone/>
            </a:pPr>
            <a:r>
              <a:rPr lang="en" sz="2700"/>
              <a:t>is like giving </a:t>
            </a:r>
            <a:endParaRPr sz="2700"/>
          </a:p>
          <a:p>
            <a:pPr indent="0" lvl="0" marL="0" rtl="0" algn="l">
              <a:spcBef>
                <a:spcPts val="1200"/>
              </a:spcBef>
              <a:spcAft>
                <a:spcPts val="1200"/>
              </a:spcAft>
              <a:buNone/>
            </a:pPr>
            <a:r>
              <a:rPr lang="en" sz="2700"/>
              <a:t>a</a:t>
            </a:r>
            <a:r>
              <a:rPr lang="en" sz="2700"/>
              <a:t> gift.</a:t>
            </a:r>
            <a:endParaRPr sz="2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0"/>
          <p:cNvSpPr txBox="1"/>
          <p:nvPr>
            <p:ph type="title"/>
          </p:nvPr>
        </p:nvSpPr>
        <p:spPr>
          <a:xfrm>
            <a:off x="727650" y="622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Build your power ritual</a:t>
            </a:r>
            <a:endParaRPr sz="2933"/>
          </a:p>
        </p:txBody>
      </p:sp>
      <p:sp>
        <p:nvSpPr>
          <p:cNvPr id="134" name="Google Shape;134;p20"/>
          <p:cNvSpPr txBox="1"/>
          <p:nvPr>
            <p:ph idx="1" type="body"/>
          </p:nvPr>
        </p:nvSpPr>
        <p:spPr>
          <a:xfrm>
            <a:off x="460025" y="2150350"/>
            <a:ext cx="2552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700"/>
              <a:t>Change your energy state </a:t>
            </a:r>
            <a:endParaRPr sz="2700"/>
          </a:p>
        </p:txBody>
      </p:sp>
      <p:pic>
        <p:nvPicPr>
          <p:cNvPr id="135" name="Google Shape;135;p20"/>
          <p:cNvPicPr preferRelativeResize="0"/>
          <p:nvPr/>
        </p:nvPicPr>
        <p:blipFill>
          <a:blip r:embed="rId3">
            <a:alphaModFix/>
          </a:blip>
          <a:stretch>
            <a:fillRect/>
          </a:stretch>
        </p:blipFill>
        <p:spPr>
          <a:xfrm>
            <a:off x="6147102" y="508372"/>
            <a:ext cx="2996900" cy="4613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1"/>
          <p:cNvSpPr txBox="1"/>
          <p:nvPr>
            <p:ph type="title"/>
          </p:nvPr>
        </p:nvSpPr>
        <p:spPr>
          <a:xfrm>
            <a:off x="806650" y="6288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Build your power ritual</a:t>
            </a:r>
            <a:endParaRPr sz="2933"/>
          </a:p>
          <a:p>
            <a:pPr indent="0" lvl="0" marL="0" rtl="0" algn="l">
              <a:spcBef>
                <a:spcPts val="0"/>
              </a:spcBef>
              <a:spcAft>
                <a:spcPts val="0"/>
              </a:spcAft>
              <a:buNone/>
            </a:pPr>
            <a:r>
              <a:t/>
            </a:r>
            <a:endParaRPr/>
          </a:p>
        </p:txBody>
      </p:sp>
      <p:pic>
        <p:nvPicPr>
          <p:cNvPr id="141" name="Google Shape;141;p21"/>
          <p:cNvPicPr preferRelativeResize="0"/>
          <p:nvPr/>
        </p:nvPicPr>
        <p:blipFill>
          <a:blip r:embed="rId3">
            <a:alphaModFix/>
          </a:blip>
          <a:stretch>
            <a:fillRect/>
          </a:stretch>
        </p:blipFill>
        <p:spPr>
          <a:xfrm>
            <a:off x="3326950" y="1396100"/>
            <a:ext cx="5621100" cy="3747400"/>
          </a:xfrm>
          <a:prstGeom prst="rect">
            <a:avLst/>
          </a:prstGeom>
          <a:noFill/>
          <a:ln>
            <a:noFill/>
          </a:ln>
        </p:spPr>
      </p:pic>
      <p:sp>
        <p:nvSpPr>
          <p:cNvPr id="142" name="Google Shape;142;p21"/>
          <p:cNvSpPr txBox="1"/>
          <p:nvPr>
            <p:ph idx="1" type="body"/>
          </p:nvPr>
        </p:nvSpPr>
        <p:spPr>
          <a:xfrm>
            <a:off x="460025" y="2139250"/>
            <a:ext cx="2552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700"/>
              <a:t>Visualization </a:t>
            </a:r>
            <a:endParaRPr sz="27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